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1" r:id="rId2"/>
  </p:sldMasterIdLst>
  <p:notesMasterIdLst>
    <p:notesMasterId r:id="rId52"/>
  </p:notesMasterIdLst>
  <p:sldIdLst>
    <p:sldId id="257" r:id="rId3"/>
    <p:sldId id="258" r:id="rId4"/>
    <p:sldId id="290" r:id="rId5"/>
    <p:sldId id="260" r:id="rId6"/>
    <p:sldId id="261" r:id="rId7"/>
    <p:sldId id="264" r:id="rId8"/>
    <p:sldId id="265" r:id="rId9"/>
    <p:sldId id="266" r:id="rId10"/>
    <p:sldId id="267" r:id="rId11"/>
    <p:sldId id="269" r:id="rId12"/>
    <p:sldId id="271" r:id="rId13"/>
    <p:sldId id="272" r:id="rId14"/>
    <p:sldId id="273" r:id="rId15"/>
    <p:sldId id="275" r:id="rId16"/>
    <p:sldId id="289" r:id="rId17"/>
    <p:sldId id="276" r:id="rId18"/>
    <p:sldId id="277" r:id="rId19"/>
    <p:sldId id="278" r:id="rId20"/>
    <p:sldId id="279" r:id="rId21"/>
    <p:sldId id="281" r:id="rId22"/>
    <p:sldId id="282" r:id="rId23"/>
    <p:sldId id="283" r:id="rId24"/>
    <p:sldId id="284" r:id="rId25"/>
    <p:sldId id="286" r:id="rId26"/>
    <p:sldId id="263" r:id="rId27"/>
    <p:sldId id="259" r:id="rId28"/>
    <p:sldId id="268" r:id="rId29"/>
    <p:sldId id="270" r:id="rId30"/>
    <p:sldId id="274" r:id="rId31"/>
    <p:sldId id="280" r:id="rId32"/>
    <p:sldId id="256" r:id="rId33"/>
    <p:sldId id="292" r:id="rId34"/>
    <p:sldId id="293" r:id="rId35"/>
    <p:sldId id="294" r:id="rId36"/>
    <p:sldId id="295" r:id="rId37"/>
    <p:sldId id="296" r:id="rId38"/>
    <p:sldId id="297" r:id="rId39"/>
    <p:sldId id="262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/>
    <p:restoredTop sz="88049" autoAdjust="0"/>
  </p:normalViewPr>
  <p:slideViewPr>
    <p:cSldViewPr snapToGrid="0" snapToObjects="1">
      <p:cViewPr varScale="1">
        <p:scale>
          <a:sx n="106" d="100"/>
          <a:sy n="106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4D10A-81D1-8748-8404-C44E2799F913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DBF5F-E884-8D4B-8536-498293E3F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TVM ~ Tensor Virtual Machine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ee25f78b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ee25f78b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Shared-nothing: working thread cannot see its siblings data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f9d0ad3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f9d0ad3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compiler matches computation pattern with hardware declaration and lowers it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Tensorization makes TVM easily add new hardware type</a:t>
            </a:r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f9d0ad37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f9d0ad37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f9d0ad37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f9d0ad37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log(FLOPS) = log(AI) + log(BW)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chemeClr val="dk1"/>
                </a:solidFill>
                <a:highlight>
                  <a:srgbClr val="FFFFFF"/>
                </a:highlight>
              </a:rPr>
              <a:t>“FLOPS” (Operations per Second or Floating Point Operatios per Second)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http://www.telesens.co/2018/07/26/understanding-roofline-charts/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76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f9d0ad37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f9d0ad37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Automated schedule optimizer has two components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Schedule explorer - to create configuration</a:t>
            </a:r>
            <a:endParaRPr sz="140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 sz="1400">
                <a:solidFill>
                  <a:schemeClr val="dk2"/>
                </a:solidFill>
              </a:rPr>
              <a:t>Machine learning cost model - to predict the best configuration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f9d0ad37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f9d0ad37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ee25f78b8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ee25f78b8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f9d0ad37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f9d0ad37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Simulated annealing algorithm to search the space randomly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AST: abstract syntax tree</a:t>
            </a:r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f9d0ad37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f9d0ad37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ee25f78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ee25f78b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images of actual systems, mobiles, autonomous cars, etc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require different on-chip memory architectures and compute primitives.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 input complexity and layout requirements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DL accelarators have leaner control offloading scheduling complexity to the compiler stack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f9d0ad37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f9d0ad37f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9d0ad37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f9d0ad37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f9d0ad37f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f9d0ad37f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f9d0ad37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f9d0ad37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ee25f78b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ee25f78b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Walk thru the steps involved in TVM stack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inner loop uses a scalable RPC runtime, machine learning based tuners and a tensor compiler. In each round of the loop, the tuner picks a batch of promising candidate kernel implementations from a large search space, and profile them on real hardware. Then the tuner gets the profiling results. These profiling results are used as training data to fit a prediction model. After fitting the prediction model, the tuner picks the next promising candidates according to the predictions, and the loop continues. This way, we search for fast kernels iteratively.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ee25f78b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ee25f78b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ee25f78b8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ee25f78b8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ee25f78b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ee25f78b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Char char="●"/>
              <a:tabLst/>
              <a:defRPr/>
            </a:pPr>
            <a:r>
              <a:rPr lang="en-US" sz="1400" dirty="0">
                <a:solidFill>
                  <a:srgbClr val="1155CC"/>
                </a:solidFill>
              </a:rPr>
              <a:t>Schedule transformation</a:t>
            </a:r>
            <a:r>
              <a:rPr lang="en-US" sz="1400" dirty="0"/>
              <a:t>: to map tensor expression to low-level code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Tensor expression langues basically breaks down high-level operation to a more detailed steps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Schedule primitives are basic transformation that preserve the equivalence of a piece of program</a:t>
            </a:r>
            <a:endParaRPr sz="1400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f9d0ad3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f9d0ad3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f9d0ad37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f9d0ad37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ee25f78b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ee25f78b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everybody, I’m going to introduce JANUS, a new deep learning framework that tries to maintain both friendly user interface and operation optimization.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BF5F-E884-8D4B-8536-498293E3FB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31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taking look of JANUS, let’s first examine current deep learning frameworks and their strengths and weakness.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2DBF5F-E884-8D4B-8536-498293E3FB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00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ee25f78b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ee25f78b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compiler that takes a high-level specification of a deep learning program from existing frameworks and generates low-level optimized code for a diverse set of hardware back-ends.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 tensor expression language to build operators and provide program transformation primitives that generate different versions of the program with various optimizations.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an automated program optimization framework to find optimized tensor operators.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 graph rewriter that takes full advantage of high- and operator-level optimizations.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ee25f78b8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ee25f78b8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exactly the use of static memory planning helps the optimization?</a:t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ee25f78b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ee25f78b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e25f78b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e25f78b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Speedup due to reduced access to memory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do the number on the horizontal axis mean?</a:t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e25f78b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e25f78b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layout </a:t>
            </a:r>
            <a:r>
              <a:rPr lang="en-US"/>
              <a:t>vs tensorization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ee25f78b8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ee25f78b8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Hailde algorithm: separation of algorithm from schedule—data storage and computation requirements (when and where to compute, store and communicate)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1155CC"/>
                </a:solidFill>
              </a:rPr>
              <a:t>Tensor expression language</a:t>
            </a:r>
            <a:r>
              <a:rPr lang="en-US" dirty="0"/>
              <a:t>: each operation is described in an index formula</a:t>
            </a:r>
          </a:p>
          <a:p>
            <a:pPr>
              <a:lnSpc>
                <a:spcPct val="100000"/>
              </a:lnSpc>
              <a:buChar char="-"/>
            </a:pPr>
            <a:r>
              <a:rPr lang="en-US" dirty="0"/>
              <a:t>Common </a:t>
            </a:r>
            <a:r>
              <a:rPr lang="en-US" dirty="0" err="1"/>
              <a:t>arithmetics</a:t>
            </a:r>
            <a:r>
              <a:rPr lang="en-US" dirty="0"/>
              <a:t> and math operation (no loop structure)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Char char="●"/>
              <a:tabLst/>
              <a:defRPr/>
            </a:pPr>
            <a:r>
              <a:rPr lang="en-US" sz="1200" dirty="0">
                <a:solidFill>
                  <a:srgbClr val="1155CC"/>
                </a:solidFill>
              </a:rPr>
              <a:t>Schedule transformation</a:t>
            </a:r>
            <a:r>
              <a:rPr lang="en-US" sz="1200" dirty="0"/>
              <a:t>: to map tensor expression to low-level code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Tensor expression </a:t>
            </a:r>
            <a:r>
              <a:rPr lang="en-US" sz="1200" dirty="0" err="1"/>
              <a:t>langues</a:t>
            </a:r>
            <a:r>
              <a:rPr lang="en-US" sz="1200" dirty="0"/>
              <a:t> basically breaks down high-level operation to a more detailed steps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200" dirty="0"/>
              <a:t>Schedule primitives are basic transformation that preserve the equivalence of a piece of program</a:t>
            </a:r>
          </a:p>
          <a:p>
            <a:pPr>
              <a:lnSpc>
                <a:spcPct val="100000"/>
              </a:lnSpc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6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01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4244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A753D-4D01-6B43-AED8-C7F86AD863CD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D3A3-091C-5A44-967E-898C9AADDEA5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75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4183-D547-154B-9A07-F1FFFB674B6F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68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462B0-0AF1-194C-8051-9E4D91C09F44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081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5929F-0A73-CE4D-840E-A1A46BB675CB}" type="datetime1">
              <a:rPr lang="en-US" smtClean="0"/>
              <a:t>2/19/19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0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8F279-1111-5144-9DB4-A95DE0E9E5B2}" type="datetime1">
              <a:rPr lang="en-US" smtClean="0"/>
              <a:t>2/19/19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4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FC8C-4B6E-D343-8B39-A21BB41B927E}" type="datetime1">
              <a:rPr lang="en-US" smtClean="0"/>
              <a:t>2/19/19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1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415"/>
            <a:ext cx="10515600" cy="4730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60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69CCB-74DC-0C4E-90C9-39CEE7B8DBB9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18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E948-AFA9-C643-8BFE-C18C90F6B6F7}" type="datetime1">
              <a:rPr lang="en-US" smtClean="0"/>
              <a:t>2/19/19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3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4D95C-5A72-4648-B62A-891206D2E361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751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362D4-F788-B045-B5A6-BC205EFFDF89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4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6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9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8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4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2/18/2019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EECS 598 - W19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4EEF9975-6C58-5C4C-8961-54FFA2646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8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50138A73-9F0B-3844-8C19-1BC53A762510}" type="datetime1">
              <a:rPr lang="en-US" smtClean="0"/>
              <a:t>2/19/19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EECS 598 – W19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4EEF9975-6C58-5C4C-8961-54FFA2646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0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992767"/>
            <a:ext cx="11360800" cy="170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000" b="1"/>
              <a:t>TVM: An Automated End-to-End Optimizing Compiler for Deep Learning </a:t>
            </a:r>
            <a:endParaRPr sz="4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85865" y="4268246"/>
            <a:ext cx="5220269" cy="7882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solidFill>
                  <a:srgbClr val="0070C0"/>
                </a:solidFill>
              </a:rPr>
              <a:t>By Zerihun Bekele &amp; </a:t>
            </a:r>
            <a:r>
              <a:rPr lang="en-US" dirty="0" err="1">
                <a:solidFill>
                  <a:srgbClr val="0070C0"/>
                </a:solidFill>
              </a:rPr>
              <a:t>Yutian</a:t>
            </a:r>
            <a:r>
              <a:rPr lang="en-US" dirty="0">
                <a:solidFill>
                  <a:srgbClr val="0070C0"/>
                </a:solidFill>
              </a:rPr>
              <a:t> Wu</a:t>
            </a:r>
          </a:p>
          <a:p>
            <a:pPr>
              <a:spcBef>
                <a:spcPts val="0"/>
              </a:spcBef>
            </a:pPr>
            <a:r>
              <a:rPr lang="en-US" sz="2000" dirty="0"/>
              <a:t>February 18, 2019</a:t>
            </a:r>
            <a:endParaRPr dirty="0"/>
          </a:p>
        </p:txBody>
      </p:sp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FEF9174D-C8EB-41A7-B53D-63BEDF98C968}"/>
              </a:ext>
            </a:extLst>
          </p:cNvPr>
          <p:cNvSpPr txBox="1">
            <a:spLocks/>
          </p:cNvSpPr>
          <p:nvPr/>
        </p:nvSpPr>
        <p:spPr>
          <a:xfrm>
            <a:off x="415600" y="2694366"/>
            <a:ext cx="11360800" cy="9894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1" dirty="0"/>
              <a:t>Authors: </a:t>
            </a:r>
            <a:r>
              <a:rPr lang="en-US" sz="2000" dirty="0" err="1"/>
              <a:t>Tianqi</a:t>
            </a:r>
            <a:r>
              <a:rPr lang="en-US" sz="2000" dirty="0"/>
              <a:t> Chen, Thierry Moreau, </a:t>
            </a:r>
            <a:r>
              <a:rPr lang="en-US" sz="2000" dirty="0" err="1"/>
              <a:t>Ziheng</a:t>
            </a:r>
            <a:r>
              <a:rPr lang="en-US" sz="2000" dirty="0"/>
              <a:t> Jiang, </a:t>
            </a:r>
            <a:r>
              <a:rPr lang="en-US" sz="2000" dirty="0" err="1"/>
              <a:t>Lianmin</a:t>
            </a:r>
            <a:r>
              <a:rPr lang="en-US" sz="2000" dirty="0"/>
              <a:t> Zheng, Eddie Yan,</a:t>
            </a:r>
            <a:br>
              <a:rPr lang="en-US" sz="2000" dirty="0"/>
            </a:br>
            <a:r>
              <a:rPr lang="en-US" sz="2000" dirty="0"/>
              <a:t>Meghan Cowan, </a:t>
            </a:r>
            <a:r>
              <a:rPr lang="en-US" sz="2000" dirty="0" err="1"/>
              <a:t>Haichen</a:t>
            </a:r>
            <a:r>
              <a:rPr lang="en-US" sz="2000" dirty="0"/>
              <a:t> Shen, </a:t>
            </a:r>
            <a:r>
              <a:rPr lang="en-US" sz="2000" dirty="0" err="1"/>
              <a:t>Leyuan</a:t>
            </a:r>
            <a:r>
              <a:rPr lang="en-US" sz="2000" dirty="0"/>
              <a:t> Wang, Yuwei Hu,</a:t>
            </a:r>
            <a:br>
              <a:rPr lang="en-US" sz="2000" dirty="0"/>
            </a:br>
            <a:r>
              <a:rPr lang="en-US" sz="2000" dirty="0"/>
              <a:t>Luis </a:t>
            </a:r>
            <a:r>
              <a:rPr lang="en-US" sz="2000" dirty="0" err="1"/>
              <a:t>Ceze</a:t>
            </a:r>
            <a:r>
              <a:rPr lang="en-US" sz="2000" dirty="0"/>
              <a:t>, Carlos </a:t>
            </a:r>
            <a:r>
              <a:rPr lang="en-US" sz="2000" dirty="0" err="1"/>
              <a:t>Guestrin</a:t>
            </a:r>
            <a:r>
              <a:rPr lang="en-US" sz="2000" dirty="0"/>
              <a:t>, Arvind Krishnamurthy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Generating tensor operations</a:t>
            </a:r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idx="1"/>
          </p:nvPr>
        </p:nvSpPr>
        <p:spPr>
          <a:xfrm>
            <a:off x="904812" y="3223490"/>
            <a:ext cx="10515600" cy="128839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har char="-"/>
            </a:pPr>
            <a:r>
              <a:rPr lang="en" sz="2400" dirty="0"/>
              <a:t>Halide’s idea of decoupling descriptions from computation rules (or schedule optimizations)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7CA6AE-EFC4-4725-B0FC-C3A442A6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C4B82-3B4A-4690-BFE6-FDE641AD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99DC6-E997-4EE8-81F8-D1D3A9F3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F7695-7DC0-4056-AFE5-9006F1AD44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590"/>
          <a:stretch/>
        </p:blipFill>
        <p:spPr>
          <a:xfrm>
            <a:off x="904812" y="1346489"/>
            <a:ext cx="8804674" cy="15812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A6D2B-11C5-4D26-8B63-A3B1C08447F6}"/>
              </a:ext>
            </a:extLst>
          </p:cNvPr>
          <p:cNvSpPr txBox="1"/>
          <p:nvPr/>
        </p:nvSpPr>
        <p:spPr>
          <a:xfrm>
            <a:off x="6447779" y="5937426"/>
            <a:ext cx="289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(Chen, OSDI 18. Retrieved from usenix.org 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9FA3C-8273-48CD-83BB-4790D6E4354E}"/>
              </a:ext>
            </a:extLst>
          </p:cNvPr>
          <p:cNvSpPr txBox="1"/>
          <p:nvPr/>
        </p:nvSpPr>
        <p:spPr>
          <a:xfrm>
            <a:off x="6868142" y="1558580"/>
            <a:ext cx="3210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automatic code generation)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78F52-8602-4798-B4B0-63D276B69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87" y="4151911"/>
            <a:ext cx="8162461" cy="18015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966370-EC24-47AD-A869-715280BCE83A}"/>
              </a:ext>
            </a:extLst>
          </p:cNvPr>
          <p:cNvSpPr txBox="1"/>
          <p:nvPr/>
        </p:nvSpPr>
        <p:spPr>
          <a:xfrm>
            <a:off x="10165789" y="1980048"/>
            <a:ext cx="1113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Schedule </a:t>
            </a:r>
          </a:p>
          <a:p>
            <a:r>
              <a:rPr lang="en-US" dirty="0"/>
              <a:t>primitives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9735EA-7FEE-4CCD-8641-5DF438616EA8}"/>
              </a:ext>
            </a:extLst>
          </p:cNvPr>
          <p:cNvSpPr/>
          <p:nvPr/>
        </p:nvSpPr>
        <p:spPr>
          <a:xfrm>
            <a:off x="10165789" y="2639245"/>
            <a:ext cx="17197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basic transformations to low-level code that preserve the equivalence of a piece of program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28F706F-3F18-4D7F-9B1F-93B8AAE1BFB5}"/>
              </a:ext>
            </a:extLst>
          </p:cNvPr>
          <p:cNvSpPr/>
          <p:nvPr/>
        </p:nvSpPr>
        <p:spPr>
          <a:xfrm>
            <a:off x="9765052" y="2200846"/>
            <a:ext cx="345171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Nested Parallelism with Cooperation</a:t>
            </a:r>
            <a:endParaRPr dirty="0"/>
          </a:p>
          <a:p>
            <a:endParaRPr dirty="0"/>
          </a:p>
        </p:txBody>
      </p:sp>
      <p:sp>
        <p:nvSpPr>
          <p:cNvPr id="146" name="Google Shape;146;p27"/>
          <p:cNvSpPr txBox="1">
            <a:spLocks noGrp="1"/>
          </p:cNvSpPr>
          <p:nvPr>
            <p:ph idx="1"/>
          </p:nvPr>
        </p:nvSpPr>
        <p:spPr>
          <a:xfrm>
            <a:off x="838200" y="1446415"/>
            <a:ext cx="5114192" cy="473054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/>
              <a:t>Commonly used → shared-nothing nested parallelism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2133"/>
              </a:spcBef>
              <a:buNone/>
            </a:pPr>
            <a:r>
              <a:rPr lang="en" dirty="0"/>
              <a:t>TVM → data cooperative nested parallelism (threads share data on shared memory space)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Similar to GPU memory hierarchy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Defining </a:t>
            </a:r>
            <a:r>
              <a:rPr lang="en" i="1" dirty="0">
                <a:solidFill>
                  <a:srgbClr val="1155CC"/>
                </a:solidFill>
              </a:rPr>
              <a:t>memory scopes</a:t>
            </a:r>
            <a:endParaRPr i="1" dirty="0">
              <a:solidFill>
                <a:srgbClr val="1155CC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CA4FEB-1BCA-45B7-82AD-3A6628B4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45B9DC-E8F1-433E-97E5-4B5BD7B2A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D8B4-406F-4059-A440-C89A723B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1C3CB-F433-439E-BE32-87425FAA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96" y="1371600"/>
            <a:ext cx="4885115" cy="46535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</a:t>
            </a:r>
            <a:r>
              <a:rPr lang="en" dirty="0"/>
              <a:t>ensorization</a:t>
            </a:r>
            <a:endParaRPr dirty="0"/>
          </a:p>
        </p:txBody>
      </p:sp>
      <p:sp>
        <p:nvSpPr>
          <p:cNvPr id="153" name="Google Shape;153;p28"/>
          <p:cNvSpPr txBox="1">
            <a:spLocks noGrp="1"/>
          </p:cNvSpPr>
          <p:nvPr>
            <p:ph idx="1"/>
          </p:nvPr>
        </p:nvSpPr>
        <p:spPr>
          <a:xfrm>
            <a:off x="838200" y="1204462"/>
            <a:ext cx="10515600" cy="268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Extensible tensorization: by separating the target hardware intrinsic from the schedule. </a:t>
            </a:r>
            <a:endParaRPr dirty="0"/>
          </a:p>
          <a:p>
            <a:pPr>
              <a:spcBef>
                <a:spcPts val="2133"/>
              </a:spcBef>
              <a:buChar char="-"/>
            </a:pPr>
            <a:r>
              <a:rPr lang="en" dirty="0"/>
              <a:t>Lowering tensors to hardware intrinsic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" i="1" dirty="0">
                <a:solidFill>
                  <a:srgbClr val="1155CC"/>
                </a:solidFill>
              </a:rPr>
              <a:t>tensorize</a:t>
            </a:r>
            <a:r>
              <a:rPr lang="en" dirty="0">
                <a:solidFill>
                  <a:srgbClr val="1155CC"/>
                </a:solidFill>
              </a:rPr>
              <a:t> schedule primitives </a:t>
            </a:r>
            <a:r>
              <a:rPr lang="en" dirty="0"/>
              <a:t>(</a:t>
            </a:r>
            <a:r>
              <a:rPr lang="en-US" dirty="0"/>
              <a:t>makes TVM extensible)</a:t>
            </a:r>
            <a:endParaRPr dirty="0"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341" y="3488020"/>
            <a:ext cx="7009859" cy="285544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FBA9FA-A819-4A74-BC11-75FBB76BB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1BE906-4D7B-45F1-B1A8-939E749CF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14A0B-5632-4461-9E11-9D3A098A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F02A7-16EA-416B-8CE8-387517C62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0" y="3505789"/>
            <a:ext cx="3427491" cy="2439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BBA269-A751-4B63-BE01-E97BCDA5EE56}"/>
              </a:ext>
            </a:extLst>
          </p:cNvPr>
          <p:cNvSpPr txBox="1"/>
          <p:nvPr/>
        </p:nvSpPr>
        <p:spPr>
          <a:xfrm>
            <a:off x="424484" y="6131388"/>
            <a:ext cx="2891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(Chen, OSDI 18. Retrieved from usenix.org 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Explicit Memory Latency Hiding</a:t>
            </a:r>
            <a:endParaRPr dirty="0"/>
          </a:p>
        </p:txBody>
      </p:sp>
      <p:sp>
        <p:nvSpPr>
          <p:cNvPr id="160" name="Google Shape;160;p29"/>
          <p:cNvSpPr txBox="1">
            <a:spLocks noGrp="1"/>
          </p:cNvSpPr>
          <p:nvPr>
            <p:ph idx="1"/>
          </p:nvPr>
        </p:nvSpPr>
        <p:spPr>
          <a:xfrm>
            <a:off x="838200" y="1203630"/>
            <a:ext cx="10515600" cy="283547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Latency hiding refers to </a:t>
            </a:r>
            <a:r>
              <a:rPr lang="en" i="1" dirty="0">
                <a:solidFill>
                  <a:srgbClr val="1155CC"/>
                </a:solidFill>
              </a:rPr>
              <a:t>the process of overlapping</a:t>
            </a:r>
            <a:r>
              <a:rPr lang="en" dirty="0"/>
              <a:t> </a:t>
            </a:r>
            <a:r>
              <a:rPr lang="en" b="1" dirty="0"/>
              <a:t>memory operations</a:t>
            </a:r>
            <a:r>
              <a:rPr lang="en" dirty="0"/>
              <a:t> with </a:t>
            </a:r>
            <a:r>
              <a:rPr lang="en" b="1" dirty="0"/>
              <a:t>computation</a:t>
            </a:r>
            <a:r>
              <a:rPr lang="en" dirty="0"/>
              <a:t> to maximize utilization of memory and compute resources. </a:t>
            </a:r>
            <a:endParaRPr dirty="0"/>
          </a:p>
          <a:p>
            <a:pPr>
              <a:spcBef>
                <a:spcPts val="2133"/>
              </a:spcBef>
              <a:buChar char="-"/>
            </a:pPr>
            <a:r>
              <a:rPr lang="en" sz="2400" dirty="0"/>
              <a:t>Different hardware have and require different strategies</a:t>
            </a:r>
            <a:endParaRPr sz="2400" dirty="0"/>
          </a:p>
          <a:p>
            <a:pPr>
              <a:buChar char="-"/>
            </a:pPr>
            <a:r>
              <a:rPr lang="en" sz="2400" dirty="0"/>
              <a:t>Solution: </a:t>
            </a:r>
            <a:r>
              <a:rPr lang="en" sz="2400" i="1" dirty="0">
                <a:solidFill>
                  <a:srgbClr val="1155CC"/>
                </a:solidFill>
              </a:rPr>
              <a:t>a virtual threading scheduling primitive </a:t>
            </a:r>
            <a:r>
              <a:rPr lang="en" sz="2400" i="1" dirty="0"/>
              <a:t>(</a:t>
            </a:r>
            <a:r>
              <a:rPr lang="en-US" sz="2400" i="1" dirty="0"/>
              <a:t>convert high-level to low-level instruction)</a:t>
            </a:r>
            <a:endParaRPr i="1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C3F936-B9C9-431E-9627-0F5C19BE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CB06F-B356-4812-A444-E17811E37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3DC20-D97D-40D1-9024-BC2B6E83A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BFA97-58A9-4EDF-934B-D69F38243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72" y="4756559"/>
            <a:ext cx="5506946" cy="1662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56EDDD-C43C-457F-BC58-433E8676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068" y="3935859"/>
            <a:ext cx="10194205" cy="560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69FF40-FE0F-4AF4-876D-29AC737A6EE3}"/>
              </a:ext>
            </a:extLst>
          </p:cNvPr>
          <p:cNvSpPr txBox="1"/>
          <p:nvPr/>
        </p:nvSpPr>
        <p:spPr>
          <a:xfrm>
            <a:off x="9039633" y="6106703"/>
            <a:ext cx="26741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(Chen, OSDI 18. Retrieved from usenix.org 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4BF4C3-8BC4-4460-9B96-6B5CF2FBA6D9}"/>
              </a:ext>
            </a:extLst>
          </p:cNvPr>
          <p:cNvSpPr/>
          <p:nvPr/>
        </p:nvSpPr>
        <p:spPr>
          <a:xfrm>
            <a:off x="7083549" y="4981900"/>
            <a:ext cx="50305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TVM virtual thread lowering transforms a high-level virtual thread-parallel program to a single instruction stream.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Explicit Memory Latency Hiding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03" y="1211659"/>
            <a:ext cx="8765276" cy="444056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1"/>
          <p:cNvSpPr txBox="1"/>
          <p:nvPr/>
        </p:nvSpPr>
        <p:spPr>
          <a:xfrm>
            <a:off x="650631" y="5652225"/>
            <a:ext cx="8696438" cy="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Roofline of an FPGA-based DL accelerator running ResNet inference.</a:t>
            </a:r>
            <a:endParaRPr sz="2400" dirty="0"/>
          </a:p>
        </p:txBody>
      </p:sp>
      <p:sp>
        <p:nvSpPr>
          <p:cNvPr id="175" name="Google Shape;175;p31"/>
          <p:cNvSpPr txBox="1"/>
          <p:nvPr/>
        </p:nvSpPr>
        <p:spPr>
          <a:xfrm>
            <a:off x="9154769" y="2309525"/>
            <a:ext cx="2967200" cy="2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Peak compute utilization increased from 70% with no latency hiding to 88%</a:t>
            </a:r>
            <a:endParaRPr sz="2400"/>
          </a:p>
          <a:p>
            <a:r>
              <a:rPr lang="en" sz="2400"/>
              <a:t>with latency hiding</a:t>
            </a:r>
            <a:endParaRPr sz="24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4ABBB-7AF7-4D59-92DC-0A79EB6C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D390-35AA-48CA-A05B-065A48280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3B52B-E3B7-4C3A-BDAF-B76F7DEB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CAD0-15A0-41B1-A056-874DF7782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Hardware-aware search space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3F9D8-5A54-41B5-B8E6-006FB28C9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F2F54-3C8B-4DFF-8BC4-55C3378D7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08793-45C4-45A0-B563-D7333116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D4244-9402-4730-A13C-A0FD7B2B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970" y="1502411"/>
            <a:ext cx="10273408" cy="4618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F10C19-F497-4703-965D-D90FBA7951E1}"/>
              </a:ext>
            </a:extLst>
          </p:cNvPr>
          <p:cNvSpPr txBox="1"/>
          <p:nvPr/>
        </p:nvSpPr>
        <p:spPr>
          <a:xfrm>
            <a:off x="7647405" y="6106703"/>
            <a:ext cx="3344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(Chen, OSDI 18. Retrieved from usenix.org )</a:t>
            </a:r>
          </a:p>
        </p:txBody>
      </p:sp>
    </p:spTree>
    <p:extLst>
      <p:ext uri="{BB962C8B-B14F-4D97-AF65-F5344CB8AC3E}">
        <p14:creationId xmlns:p14="http://schemas.microsoft.com/office/powerpoint/2010/main" val="231977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Automating Optimization</a:t>
            </a:r>
            <a:endParaRPr dirty="0"/>
          </a:p>
        </p:txBody>
      </p:sp>
      <p:sp>
        <p:nvSpPr>
          <p:cNvPr id="181" name="Google Shape;181;p32"/>
          <p:cNvSpPr txBox="1">
            <a:spLocks noGrp="1"/>
          </p:cNvSpPr>
          <p:nvPr>
            <p:ph idx="1"/>
          </p:nvPr>
        </p:nvSpPr>
        <p:spPr>
          <a:xfrm>
            <a:off x="838200" y="1446415"/>
            <a:ext cx="10515600" cy="40036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To find optimal operator implementations for each layer of a DL model</a:t>
            </a:r>
            <a:endParaRPr dirty="0"/>
          </a:p>
          <a:p>
            <a:r>
              <a:rPr lang="en" dirty="0"/>
              <a:t>TVM uses operator for the specific input shape and layout associated with each layer. </a:t>
            </a:r>
          </a:p>
          <a:p>
            <a:r>
              <a:rPr lang="en" dirty="0"/>
              <a:t>Two compon</a:t>
            </a:r>
            <a:r>
              <a:rPr lang="en-US" dirty="0" err="1"/>
              <a:t>ents</a:t>
            </a:r>
            <a:r>
              <a:rPr lang="en-US" dirty="0"/>
              <a:t>:</a:t>
            </a:r>
          </a:p>
          <a:p>
            <a:pPr lvl="1"/>
            <a:r>
              <a:rPr lang="en-US" i="1" dirty="0">
                <a:solidFill>
                  <a:srgbClr val="000000"/>
                </a:solidFill>
                <a:latin typeface="NimbusRomNo9L-Regu"/>
              </a:rPr>
              <a:t>a schedule explorer </a:t>
            </a:r>
            <a:r>
              <a:rPr lang="en-US" dirty="0">
                <a:solidFill>
                  <a:srgbClr val="000000"/>
                </a:solidFill>
                <a:latin typeface="NimbusRomNo9L-Regu"/>
              </a:rPr>
              <a:t>that </a:t>
            </a:r>
            <a:r>
              <a:rPr lang="en-US" i="1" dirty="0">
                <a:solidFill>
                  <a:srgbClr val="000000"/>
                </a:solidFill>
                <a:latin typeface="NimbusRomNo9L-ReguItal"/>
              </a:rPr>
              <a:t>proposes </a:t>
            </a:r>
            <a:r>
              <a:rPr lang="en-US" dirty="0">
                <a:solidFill>
                  <a:srgbClr val="000000"/>
                </a:solidFill>
                <a:latin typeface="NimbusRomNo9L-Regu"/>
              </a:rPr>
              <a:t>promising new configurations, and</a:t>
            </a:r>
          </a:p>
          <a:p>
            <a:pPr lvl="1"/>
            <a:r>
              <a:rPr lang="en-US" i="1" dirty="0">
                <a:solidFill>
                  <a:srgbClr val="000000"/>
                </a:solidFill>
                <a:latin typeface="NimbusRomNo9L-Regu"/>
              </a:rPr>
              <a:t>a machine learning cost model </a:t>
            </a:r>
            <a:r>
              <a:rPr lang="en-US" dirty="0">
                <a:solidFill>
                  <a:srgbClr val="000000"/>
                </a:solidFill>
                <a:latin typeface="NimbusRomNo9L-Regu"/>
              </a:rPr>
              <a:t>that </a:t>
            </a:r>
            <a:r>
              <a:rPr lang="en-US" i="1" dirty="0">
                <a:solidFill>
                  <a:srgbClr val="000000"/>
                </a:solidFill>
                <a:latin typeface="NimbusRomNo9L-ReguItal"/>
              </a:rPr>
              <a:t>predicts </a:t>
            </a:r>
            <a:r>
              <a:rPr lang="en-US" dirty="0">
                <a:solidFill>
                  <a:srgbClr val="000000"/>
                </a:solidFill>
                <a:latin typeface="NimbusRomNo9L-Regu"/>
              </a:rPr>
              <a:t>the performance of a given configuration. </a:t>
            </a:r>
            <a:endParaRPr lang="en-US" dirty="0"/>
          </a:p>
          <a:p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5D3DA-D66F-46B7-A43D-E8A52878D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B9ECD-9A54-4201-9784-166F4E59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A20F4-0084-4264-8DBD-ABF91BB8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Schedule Space Specification</a:t>
            </a:r>
            <a:endParaRPr dirty="0"/>
          </a:p>
        </p:txBody>
      </p:sp>
      <p:sp>
        <p:nvSpPr>
          <p:cNvPr id="188" name="Google Shape;188;p3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Two ways to specify the schedule</a:t>
            </a:r>
            <a:endParaRPr/>
          </a:p>
          <a:p>
            <a:pPr>
              <a:spcBef>
                <a:spcPts val="2133"/>
              </a:spcBef>
            </a:pPr>
            <a:r>
              <a:rPr lang="en"/>
              <a:t>Schedule template specification API for the programer</a:t>
            </a:r>
            <a:endParaRPr/>
          </a:p>
          <a:p>
            <a:r>
              <a:rPr lang="en"/>
              <a:t>Generic master template for know hardware</a:t>
            </a: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A945E2-6EE7-4AF4-9ED1-52E4C2D6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B7DFEE-E5D7-44F6-B1F7-EB1FE724A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A0BCE-2EBF-4B7F-9A0B-7EF09F93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ML-Based Cost Model</a:t>
            </a:r>
            <a:endParaRPr/>
          </a:p>
        </p:txBody>
      </p:sp>
      <p:sp>
        <p:nvSpPr>
          <p:cNvPr id="194" name="Google Shape;194;p34"/>
          <p:cNvSpPr txBox="1">
            <a:spLocks noGrp="1"/>
          </p:cNvSpPr>
          <p:nvPr>
            <p:ph idx="1"/>
          </p:nvPr>
        </p:nvSpPr>
        <p:spPr>
          <a:xfrm>
            <a:off x="838200" y="1343468"/>
            <a:ext cx="10515600" cy="22475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sz="2400" dirty="0"/>
              <a:t>Using a lowered loop program as input and predicts its running time on a given hardware back-end.</a:t>
            </a:r>
            <a:endParaRPr sz="2400" dirty="0"/>
          </a:p>
          <a:p>
            <a:pPr marL="0" indent="0">
              <a:spcBef>
                <a:spcPts val="2133"/>
              </a:spcBef>
              <a:buNone/>
            </a:pPr>
            <a:r>
              <a:rPr lang="en" sz="2400" dirty="0"/>
              <a:t>ML model with smaller overhead (speed) are selected</a:t>
            </a:r>
            <a:endParaRPr sz="2400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sz="2400" b="1" dirty="0">
                <a:solidFill>
                  <a:srgbClr val="1155CC"/>
                </a:solidFill>
              </a:rPr>
              <a:t>Objective function</a:t>
            </a:r>
            <a:r>
              <a:rPr lang="en" sz="2400" dirty="0"/>
              <a:t>: a rank objective to predict the relative order of runtime costs.</a:t>
            </a:r>
            <a:endParaRPr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3F4175-B1CC-4A31-9B2F-3255EAFA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D2DFC-F98C-4041-BD3A-A580CC84F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317AA-B506-4BFD-A6FC-FEDD67C66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881DCA-F53E-4C18-A15A-031D51B27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029" y="3527425"/>
            <a:ext cx="8572500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ML-Based Cost Model</a:t>
            </a:r>
            <a:endParaRPr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A5CB1C1-0111-4D9C-AE46-4716B3DCE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32" y="2327034"/>
            <a:ext cx="5303832" cy="335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67" y="2162000"/>
            <a:ext cx="6210567" cy="31886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FBFBD-05D4-4998-9FDE-048BDD3A9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AF002-790D-443D-9401-1B12C552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F1168-28E9-4B0D-A9C0-D38B784A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Challenges for efficient </a:t>
            </a:r>
            <a:r>
              <a:rPr lang="en-US" dirty="0"/>
              <a:t>deep learning </a:t>
            </a:r>
            <a:r>
              <a:rPr lang="en" dirty="0"/>
              <a:t>code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idx="1"/>
          </p:nvPr>
        </p:nvSpPr>
        <p:spPr>
          <a:xfrm>
            <a:off x="662730" y="1391670"/>
            <a:ext cx="5754171" cy="43513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Diverse hardware back-ends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Different on-chip memory architectures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" dirty="0"/>
              <a:t>Input complexity and layout</a:t>
            </a:r>
            <a:endParaRPr dirty="0"/>
          </a:p>
          <a:p>
            <a:pPr lvl="1">
              <a:spcBef>
                <a:spcPts val="0"/>
              </a:spcBef>
            </a:pPr>
            <a:r>
              <a:rPr lang="en-US" dirty="0"/>
              <a:t>Different compute scheduling scheme</a:t>
            </a:r>
          </a:p>
          <a:p>
            <a:pPr lvl="2">
              <a:spcBef>
                <a:spcPts val="0"/>
              </a:spcBef>
            </a:pPr>
            <a:r>
              <a:rPr lang="en" dirty="0"/>
              <a:t>DL accelerators have leaner control</a:t>
            </a:r>
            <a:endParaRPr dirty="0"/>
          </a:p>
          <a:p>
            <a:pPr marL="0" indent="0">
              <a:buNone/>
            </a:pPr>
            <a:r>
              <a:rPr lang="en" dirty="0">
                <a:sym typeface="Wingdings" panose="05000000000000000000" pitchFamily="2" charset="2"/>
              </a:rPr>
              <a:t></a:t>
            </a:r>
            <a:r>
              <a:rPr lang="en" dirty="0"/>
              <a:t>Large search space for optimization</a:t>
            </a:r>
            <a:endParaRPr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2122B-E28C-47DB-8811-F9B942C62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534" y="1470801"/>
            <a:ext cx="5697933" cy="346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t="42565"/>
          <a:stretch/>
        </p:blipFill>
        <p:spPr>
          <a:xfrm>
            <a:off x="584433" y="3993147"/>
            <a:ext cx="5511567" cy="18819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F89B1-81B9-498A-B3C7-86405ECB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39F14-9D1F-4B9A-8B1E-F378749CB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Evaluation: Server-Class GP</a:t>
            </a:r>
            <a:r>
              <a:rPr lang="en-US" dirty="0"/>
              <a:t>U</a:t>
            </a:r>
            <a:endParaRPr dirty="0"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24" y="1805437"/>
            <a:ext cx="4947767" cy="38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491" y="1423388"/>
            <a:ext cx="4620309" cy="46609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2C1F0-98C3-4F27-8D36-1CE87EC00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05F05-3832-4856-B76D-D492478A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102A3-ADAF-4B10-8201-B2ABC7A5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Evaluation: Embedded CP</a:t>
            </a:r>
            <a:r>
              <a:rPr lang="en-US" dirty="0"/>
              <a:t>U</a:t>
            </a:r>
            <a:endParaRPr dirty="0"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66" y="2027636"/>
            <a:ext cx="5634299" cy="3426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4167" y="1439922"/>
            <a:ext cx="5095567" cy="46020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659F6-7244-41A3-B1CB-0B38B763A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1341EC-702C-47EE-900F-336EE71D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5E263-4E72-414B-8A5A-8F8611AA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Evaluation: Embedded GPU</a:t>
            </a:r>
            <a:endParaRPr dirty="0"/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0467" y="1773290"/>
            <a:ext cx="6351055" cy="41157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F6CF8-5DF9-4ACE-975E-E9EA3FE9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958C3C-EB65-4BA3-A32C-4E7E8AE3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B4F8C-471B-49C6-A1F8-49D903B5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Evaluation: FPGA Accelerator Evaluation</a:t>
            </a:r>
            <a:endParaRPr dirty="0"/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419" y="2116691"/>
            <a:ext cx="5018100" cy="349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734" y="1663301"/>
            <a:ext cx="5562333" cy="403566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/>
        </p:nvSpPr>
        <p:spPr>
          <a:xfrm>
            <a:off x="8858967" y="3088733"/>
            <a:ext cx="2142000" cy="5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chemeClr val="lt2"/>
                </a:solidFill>
              </a:rPr>
              <a:t>Offloaded to CPU</a:t>
            </a:r>
            <a:endParaRPr sz="2400">
              <a:solidFill>
                <a:schemeClr val="lt2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2EE9BB-CBF4-4A7A-A4C9-D17995B45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7438AF-BA24-43BE-AA5F-EB1F25CA4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E3E44-2EEA-4E59-857E-F63DEFF3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>
            <a:spLocks noGrp="1"/>
          </p:cNvSpPr>
          <p:nvPr>
            <p:ph type="title"/>
          </p:nvPr>
        </p:nvSpPr>
        <p:spPr>
          <a:xfrm>
            <a:off x="923057" y="1787149"/>
            <a:ext cx="4931490" cy="10064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sz="6400" dirty="0"/>
              <a:t>Thank you</a:t>
            </a:r>
          </a:p>
        </p:txBody>
      </p:sp>
      <p:sp>
        <p:nvSpPr>
          <p:cNvPr id="253" name="Google Shape;253;p42"/>
          <p:cNvSpPr txBox="1">
            <a:spLocks noGrp="1"/>
          </p:cNvSpPr>
          <p:nvPr>
            <p:ph idx="1"/>
          </p:nvPr>
        </p:nvSpPr>
        <p:spPr>
          <a:xfrm>
            <a:off x="1702266" y="2866207"/>
            <a:ext cx="3373073" cy="14417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spcAft>
                <a:spcPts val="2133"/>
              </a:spcAft>
              <a:buNone/>
            </a:pPr>
            <a:r>
              <a:rPr lang="en-US" sz="4800" dirty="0">
                <a:solidFill>
                  <a:srgbClr val="1155CC"/>
                </a:solidFill>
              </a:rPr>
              <a:t>Questions?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D8B746-3907-4EC8-BF81-BA4AE19539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C67888-84C6-4719-AE87-1FF1AAD99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84900-CCE1-4073-B30E-6ADE3690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EEF9975-6C58-5C4C-8961-54FFA2646BAA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ED6B99-7136-4AAD-A604-119EDEDB5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376" y="1140904"/>
            <a:ext cx="5384173" cy="40638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0661" y="2246679"/>
            <a:ext cx="3727939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/>
              <a:t>TVM execution steps</a:t>
            </a:r>
            <a:endParaRPr dirty="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422" y="708743"/>
            <a:ext cx="7540799" cy="54932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216951-00F4-45B7-AADA-D3F86EBC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D784D-F636-4416-83AC-5D8486445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2915B-0B81-4B3E-9E2D-0C5367B7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Other deep learning systems</a:t>
            </a: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TensorFlow, MXNet, Caffe, and PyTorch</a:t>
            </a:r>
            <a:endParaRPr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dirty="0"/>
              <a:t>Rely on computational graphs</a:t>
            </a:r>
            <a:endParaRPr dirty="0"/>
          </a:p>
          <a:p>
            <a:pPr lvl="2" indent="-457189">
              <a:spcBef>
                <a:spcPts val="0"/>
              </a:spcBef>
              <a:buSzPts val="1800"/>
            </a:pPr>
            <a:r>
              <a:rPr lang="en" sz="2400" dirty="0">
                <a:solidFill>
                  <a:srgbClr val="1155CC"/>
                </a:solidFill>
              </a:rPr>
              <a:t>Too high-level </a:t>
            </a:r>
            <a:r>
              <a:rPr lang="en" sz="2400" dirty="0"/>
              <a:t>to handle hardware back-end specific operator-level transformations</a:t>
            </a:r>
            <a:endParaRPr sz="2400"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dirty="0">
                <a:solidFill>
                  <a:srgbClr val="1155CC"/>
                </a:solidFill>
              </a:rPr>
              <a:t>Target specific class of hardware</a:t>
            </a:r>
            <a:r>
              <a:rPr lang="en" dirty="0"/>
              <a:t> with operator-level libraries requiring manual tuning</a:t>
            </a:r>
            <a:endParaRPr dirty="0"/>
          </a:p>
          <a:p>
            <a:r>
              <a:rPr lang="en" dirty="0"/>
              <a:t>For supported back-ends, frameworks choose between: </a:t>
            </a:r>
            <a:endParaRPr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dirty="0"/>
              <a:t>avoiding graph optimizations that yield new operators not in the predefined operator library, and </a:t>
            </a:r>
            <a:endParaRPr dirty="0"/>
          </a:p>
          <a:p>
            <a:pPr lvl="1" indent="-457189">
              <a:spcBef>
                <a:spcPts val="0"/>
              </a:spcBef>
              <a:buSzPts val="1800"/>
            </a:pPr>
            <a:r>
              <a:rPr lang="en" dirty="0"/>
              <a:t>using unoptimized implementations of these new operators.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5E831-7EE3-4EB7-8A8D-01868F080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FA8DC8-6372-45E5-BB39-87147E73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A9297-E7D4-4F79-9FD6-3B4EAE02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Limitations of graph optimization</a:t>
            </a: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50000"/>
              </a:lnSpc>
              <a:buChar char="-"/>
            </a:pPr>
            <a:r>
              <a:rPr lang="en" dirty="0"/>
              <a:t>As effective as provided/supported operator libraries</a:t>
            </a:r>
            <a:endParaRPr dirty="0"/>
          </a:p>
          <a:p>
            <a:pPr>
              <a:buChar char="-"/>
            </a:pPr>
            <a:r>
              <a:rPr lang="en" i="1" dirty="0"/>
              <a:t>Required fused pattern implementations </a:t>
            </a:r>
            <a:r>
              <a:rPr lang="en" dirty="0"/>
              <a:t>grow combinatorially</a:t>
            </a:r>
            <a:br>
              <a:rPr lang="en" dirty="0"/>
            </a:br>
            <a:r>
              <a:rPr lang="en" dirty="0"/>
              <a:t>with the number of data layouts, data types, and accelerator intrinsics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3176A7-FAD4-4117-B7A0-D64E4EC6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DB0EA5-5BD5-4A79-924F-F786B86E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42290-7118-478E-8940-38A375622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dirty="0"/>
              <a:t>Tensor Expression and Schedule Space</a:t>
            </a:r>
            <a:endParaRPr dirty="0"/>
          </a:p>
          <a:p>
            <a:endParaRPr dirty="0"/>
          </a:p>
        </p:txBody>
      </p:sp>
      <p:sp>
        <p:nvSpPr>
          <p:cNvPr id="139" name="Google Shape;139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1155CC"/>
                </a:solidFill>
              </a:rPr>
              <a:t>Tensor expression language</a:t>
            </a:r>
            <a:r>
              <a:rPr lang="en" dirty="0"/>
              <a:t>: each operation is described in an index formula</a:t>
            </a:r>
            <a:endParaRPr dirty="0"/>
          </a:p>
          <a:p>
            <a:pPr>
              <a:lnSpc>
                <a:spcPct val="100000"/>
              </a:lnSpc>
              <a:buChar char="-"/>
            </a:pPr>
            <a:r>
              <a:rPr lang="en" dirty="0"/>
              <a:t>Common arithmetics and math operation (no loop structure)</a:t>
            </a:r>
            <a:endParaRPr dirty="0"/>
          </a:p>
          <a:p>
            <a:pPr marL="0" indent="0">
              <a:lnSpc>
                <a:spcPct val="100000"/>
              </a:lnSpc>
              <a:buNone/>
            </a:pPr>
            <a:r>
              <a:rPr lang="en" dirty="0">
                <a:solidFill>
                  <a:srgbClr val="1155CC"/>
                </a:solidFill>
              </a:rPr>
              <a:t>Schedule transformation</a:t>
            </a:r>
            <a:r>
              <a:rPr lang="en" dirty="0"/>
              <a:t>: to map tensor expression to low-level code</a:t>
            </a:r>
            <a:endParaRPr dirty="0"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8318" y="3623536"/>
            <a:ext cx="9095364" cy="27328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325C1E-B30E-4181-8ADA-D40FAA67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F19FA3-DBB3-4C34-83A7-79D31A931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08FE4-281C-4620-8C3C-607B6279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Explicit Memory Latency Hiding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82" y="1378298"/>
            <a:ext cx="11160569" cy="410140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559866" y="5607831"/>
            <a:ext cx="110164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TVM virtual thread lowering transforms a virtual thread-parallel program to a single instruction stream</a:t>
            </a:r>
            <a:endParaRPr sz="24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8E824-B87B-4D88-B24D-BB86A412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4C703-2E1C-45C4-9D4C-CEC5E755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CC8DA-F12F-418C-932D-9B0BA24F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96C5-6CF5-4CDB-ACA8-D6AE1646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Huge gap between models and hardware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5662-A0CB-43E0-B5A9-DC2BE08A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8909-F613-4A9F-A385-D466A30B9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DC36A-F590-40B7-9C84-03F91212F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29C6A-9FC7-49CB-B1F4-C2C845B1B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615"/>
          <a:stretch/>
        </p:blipFill>
        <p:spPr>
          <a:xfrm>
            <a:off x="3156939" y="1719743"/>
            <a:ext cx="8568631" cy="1200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27E075-7DD0-4EF5-A08F-108CA0E4D684}"/>
              </a:ext>
            </a:extLst>
          </p:cNvPr>
          <p:cNvSpPr txBox="1"/>
          <p:nvPr/>
        </p:nvSpPr>
        <p:spPr>
          <a:xfrm>
            <a:off x="7647405" y="6106703"/>
            <a:ext cx="38368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(Chen, OSDI 18. Retrieved from usenix.org 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5C6D0A-53A9-4956-A477-4679E320A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85"/>
          <a:stretch/>
        </p:blipFill>
        <p:spPr>
          <a:xfrm>
            <a:off x="3156939" y="2920071"/>
            <a:ext cx="8568631" cy="28845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57676-556C-4B8F-9185-590C70831E4D}"/>
              </a:ext>
            </a:extLst>
          </p:cNvPr>
          <p:cNvSpPr txBox="1"/>
          <p:nvPr/>
        </p:nvSpPr>
        <p:spPr>
          <a:xfrm>
            <a:off x="466430" y="2373867"/>
            <a:ext cx="3422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 high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Target specific hardware with libraries</a:t>
            </a:r>
          </a:p>
        </p:txBody>
      </p:sp>
    </p:spTree>
    <p:extLst>
      <p:ext uri="{BB962C8B-B14F-4D97-AF65-F5344CB8AC3E}">
        <p14:creationId xmlns:p14="http://schemas.microsoft.com/office/powerpoint/2010/main" val="80470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Distributed device pool and RPC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800" y="2267353"/>
            <a:ext cx="8958933" cy="338493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/>
        </p:nvSpPr>
        <p:spPr>
          <a:xfrm>
            <a:off x="559833" y="1525567"/>
            <a:ext cx="109868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57189">
              <a:lnSpc>
                <a:spcPct val="115000"/>
              </a:lnSpc>
              <a:buSzPts val="1800"/>
              <a:buChar char="●"/>
            </a:pPr>
            <a:r>
              <a:rPr lang="en" sz="2400" dirty="0"/>
              <a:t>To compile, optimize and test remotely on low-level embedded devices.</a:t>
            </a:r>
            <a:endParaRPr sz="2400" dirty="0"/>
          </a:p>
        </p:txBody>
      </p:sp>
      <p:sp>
        <p:nvSpPr>
          <p:cNvPr id="209" name="Google Shape;209;p36"/>
          <p:cNvSpPr txBox="1"/>
          <p:nvPr/>
        </p:nvSpPr>
        <p:spPr>
          <a:xfrm>
            <a:off x="1507731" y="5762819"/>
            <a:ext cx="1840400" cy="4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solidFill>
                  <a:schemeClr val="dk1"/>
                </a:solidFill>
              </a:rPr>
              <a:t>(Source: tvm.ai)</a:t>
            </a:r>
            <a:endParaRPr sz="16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2CB21-568A-4C26-BDF5-65B14D61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FCB43-D280-4EC3-8CE7-C042DD958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0DDAF-9B5F-4466-84FD-441AFC735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1122363"/>
            <a:ext cx="10710796" cy="2387600"/>
          </a:xfrm>
        </p:spPr>
        <p:txBody>
          <a:bodyPr anchor="ctr">
            <a:noAutofit/>
          </a:bodyPr>
          <a:lstStyle/>
          <a:p>
            <a:r>
              <a:rPr lang="en-US" sz="4400" b="1" dirty="0"/>
              <a:t>JANUS: Fast and Flexible Deep Learning via Symbolic Graph Execution of Imperative Programs 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710796" cy="1655762"/>
          </a:xfrm>
        </p:spPr>
        <p:txBody>
          <a:bodyPr>
            <a:normAutofit/>
          </a:bodyPr>
          <a:lstStyle/>
          <a:p>
            <a:r>
              <a:rPr lang="en-US" sz="2200" dirty="0"/>
              <a:t>Eunji </a:t>
            </a:r>
            <a:r>
              <a:rPr lang="en-US" sz="2200" dirty="0" err="1"/>
              <a:t>Jeong</a:t>
            </a:r>
            <a:r>
              <a:rPr lang="en-US" sz="2200" dirty="0"/>
              <a:t>, </a:t>
            </a:r>
            <a:r>
              <a:rPr lang="en-US" sz="2200" dirty="0" err="1"/>
              <a:t>Sungwoo</a:t>
            </a:r>
            <a:r>
              <a:rPr lang="en-US" sz="2200" dirty="0"/>
              <a:t> Cho, </a:t>
            </a:r>
            <a:r>
              <a:rPr lang="en-US" sz="2200" dirty="0" err="1"/>
              <a:t>Gyeong</a:t>
            </a:r>
            <a:r>
              <a:rPr lang="en-US" sz="2200" dirty="0"/>
              <a:t>-In Yu, </a:t>
            </a:r>
            <a:r>
              <a:rPr lang="en-US" sz="2200" dirty="0" err="1"/>
              <a:t>Joo</a:t>
            </a:r>
            <a:r>
              <a:rPr lang="en-US" sz="2200" dirty="0"/>
              <a:t> </a:t>
            </a:r>
            <a:r>
              <a:rPr lang="en-US" sz="2200" dirty="0" err="1"/>
              <a:t>Seong</a:t>
            </a:r>
            <a:r>
              <a:rPr lang="en-US" sz="2200" dirty="0"/>
              <a:t> </a:t>
            </a:r>
            <a:r>
              <a:rPr lang="en-US" sz="2200" dirty="0" err="1"/>
              <a:t>Jeong</a:t>
            </a:r>
            <a:r>
              <a:rPr lang="en-US" sz="2200" dirty="0"/>
              <a:t>, </a:t>
            </a:r>
            <a:r>
              <a:rPr lang="en-US" sz="2200" dirty="0" err="1"/>
              <a:t>DongJin</a:t>
            </a:r>
            <a:r>
              <a:rPr lang="en-US" sz="2200" dirty="0"/>
              <a:t> Shin, Byung-</a:t>
            </a:r>
            <a:r>
              <a:rPr lang="en-US" sz="2200" dirty="0" err="1"/>
              <a:t>Gon</a:t>
            </a:r>
            <a:r>
              <a:rPr lang="en-US" sz="2200" dirty="0"/>
              <a:t> Chun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C1E511-B623-744A-BBC2-83415080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42CCA-AFE3-A541-8226-D04F04A6DD1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23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4CACB-DE2A-9D4C-BC0D-67FA9F9D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97F37-7CD8-E944-9861-B8543B55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Symbolic Graph Execution (TensorFlow, Caffe2, </a:t>
            </a:r>
            <a:r>
              <a:rPr lang="en-US" dirty="0" err="1"/>
              <a:t>MXNet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Define and run</a:t>
            </a:r>
          </a:p>
          <a:p>
            <a:pPr lvl="1"/>
            <a:r>
              <a:rPr lang="en-US" dirty="0"/>
              <a:t>Strengths:</a:t>
            </a:r>
          </a:p>
          <a:p>
            <a:pPr lvl="2"/>
            <a:r>
              <a:rPr lang="en-US" dirty="0"/>
              <a:t>Easy to identify operations can be run parallelly</a:t>
            </a:r>
          </a:p>
          <a:p>
            <a:pPr lvl="2"/>
            <a:r>
              <a:rPr lang="en-US" dirty="0"/>
              <a:t>Use global information to optimize the symbolic graph</a:t>
            </a:r>
          </a:p>
          <a:p>
            <a:pPr lvl="2"/>
            <a:r>
              <a:rPr lang="en-US" dirty="0"/>
              <a:t>Process and distribute operations on appropriate devices</a:t>
            </a:r>
          </a:p>
          <a:p>
            <a:pPr lvl="1"/>
            <a:r>
              <a:rPr lang="en-US" dirty="0"/>
              <a:t>Weakness:</a:t>
            </a:r>
          </a:p>
          <a:p>
            <a:pPr lvl="2"/>
            <a:r>
              <a:rPr lang="en-US" dirty="0"/>
              <a:t>Complicate user experiences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9D6FF-94D3-C742-AA7A-07E308BBD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AD995-6600-2449-9678-E7BF8937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40D58-2F26-8A41-858D-19500CC9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772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BF64-EC2F-0A43-BC88-1116390B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Deep Learning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24C4E-473A-E748-8A3D-F96D0AD65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Imperative program execution (PyTorch, TensorFlow Eager)</a:t>
            </a:r>
          </a:p>
          <a:p>
            <a:pPr lvl="1"/>
            <a:r>
              <a:rPr lang="en-US" dirty="0"/>
              <a:t>Define by run</a:t>
            </a:r>
          </a:p>
          <a:p>
            <a:pPr lvl="1"/>
            <a:r>
              <a:rPr lang="en-US" dirty="0"/>
              <a:t>Strengths:</a:t>
            </a:r>
          </a:p>
          <a:p>
            <a:pPr lvl="2"/>
            <a:r>
              <a:rPr lang="en-US" dirty="0"/>
              <a:t>Great user experience</a:t>
            </a:r>
          </a:p>
          <a:p>
            <a:pPr lvl="2"/>
            <a:r>
              <a:rPr lang="en-US" dirty="0"/>
              <a:t>Easy to experiment with new and complex neural networks models</a:t>
            </a:r>
          </a:p>
          <a:p>
            <a:pPr lvl="2"/>
            <a:r>
              <a:rPr lang="en-US" dirty="0"/>
              <a:t>Easy to debug</a:t>
            </a:r>
          </a:p>
          <a:p>
            <a:pPr lvl="1"/>
            <a:r>
              <a:rPr lang="en-US" dirty="0"/>
              <a:t>Weakness:</a:t>
            </a:r>
          </a:p>
          <a:p>
            <a:pPr lvl="2"/>
            <a:r>
              <a:rPr lang="en-US" dirty="0"/>
              <a:t>Hard to be optimized and lead to performance difference on certain models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985FF-3CD5-2B44-8F9B-F9D070AF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AF227-32A8-BA43-83A8-DBE8F25F7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6E82A-9E4E-444B-B751-83CFDC40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969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A7EB-C69F-2741-80A1-B965A0818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4F548-0F37-AF40-8EB3-1959E3625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deep learning framework that implicitly converts imperative programs into symbolic graphs</a:t>
            </a:r>
          </a:p>
          <a:p>
            <a:r>
              <a:rPr lang="en-US" dirty="0"/>
              <a:t>To achieve the best of both worlds: </a:t>
            </a:r>
          </a:p>
          <a:p>
            <a:pPr lvl="1"/>
            <a:r>
              <a:rPr lang="en-US" dirty="0"/>
              <a:t>Maintain the user interface</a:t>
            </a:r>
          </a:p>
          <a:p>
            <a:pPr lvl="1"/>
            <a:r>
              <a:rPr lang="en-US" dirty="0"/>
              <a:t>Improve program execution based on graph optimization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3CF56-061C-614A-A7BC-56F28EC86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46A1B-AE0E-9340-98DB-F506FEEC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4E821-C4F8-2245-82DC-94BC4A6CB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551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39C4-6691-3141-B382-FF7376386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A31F0-D738-F34C-8A6F-FBB34EB58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688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Dynamic control flow </a:t>
            </a:r>
          </a:p>
          <a:p>
            <a:pPr lvl="1"/>
            <a:r>
              <a:rPr lang="en-US" dirty="0"/>
              <a:t>Condition/Loop constructs need to converted as operations</a:t>
            </a:r>
          </a:p>
          <a:p>
            <a:r>
              <a:rPr lang="en-US" dirty="0"/>
              <a:t>Dynamic types</a:t>
            </a:r>
          </a:p>
          <a:p>
            <a:pPr lvl="1"/>
            <a:r>
              <a:rPr lang="en-US" dirty="0"/>
              <a:t>Types and shapes of variable needs to be determined</a:t>
            </a:r>
          </a:p>
          <a:p>
            <a:r>
              <a:rPr lang="en-US" dirty="0"/>
              <a:t>Impure functions</a:t>
            </a:r>
          </a:p>
          <a:p>
            <a:pPr lvl="1"/>
            <a:r>
              <a:rPr lang="en-US" dirty="0"/>
              <a:t>Functions that change global states needs to be handled correctly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Should add little overhead in the conversion step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C02F2-1871-3642-B5F7-B85E492A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9F301-8558-1945-BF40-E3FA85F7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B33C5-4CF0-3D4D-BDCA-8D1F333A6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023647-253C-F14D-9261-6F5E42B54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22" y="1722557"/>
            <a:ext cx="5106879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6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94E9-4E58-1441-99EA-01C6D8538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Speculative Graph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EB745-85CA-9B4E-B385-CDCE55524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assumptions based on runtime profiling information</a:t>
            </a:r>
          </a:p>
          <a:p>
            <a:r>
              <a:rPr lang="en-US" dirty="0"/>
              <a:t>Generate and optimize symbolic graph based on the assumption made</a:t>
            </a:r>
          </a:p>
          <a:p>
            <a:r>
              <a:rPr lang="en-US" dirty="0"/>
              <a:t>Insert assertion at places that make assumptions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1A5F0-8B6D-4949-9721-AFD163F79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B4E72-4823-864B-B0B5-9D8DBCBE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92AFA-406C-8D4E-B60F-EC987B5FE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398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C503-E4B0-C243-8068-A2FE5B71A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JANUS: System Design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8000C5A-30DE-4586-A198-96DCBFC8B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US" dirty="0"/>
              <a:t>Runtime Profiling</a:t>
            </a:r>
          </a:p>
          <a:p>
            <a:r>
              <a:rPr lang="en-US" dirty="0"/>
              <a:t>Symbolic Graph Generation</a:t>
            </a:r>
          </a:p>
          <a:p>
            <a:r>
              <a:rPr lang="en-US" dirty="0"/>
              <a:t>Graph Execution</a:t>
            </a: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FA9F98A7-BD42-744B-B25B-D19845B4B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777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BDE19-54DB-794F-840E-65437F896F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CBBAC-D650-C04B-86D1-3AE442D4B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E0C78-DBB1-1E44-9C43-70759820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823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8C63-83BF-F34D-B72E-E785D0D4A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Runtime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E40B4-3A28-4342-8039-E06F6B317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Execute imperatively while the profiler gathers abstract runtime information (variable types, control flow decision, loop counts, etc.)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AFF64-F31A-FE4C-80B7-DE63D2FFC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738D1-97E5-C549-9055-A4E89C82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BEC4-A436-2C44-BCB9-D3605766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276191D-883C-3749-8972-E858482D7D50}"/>
              </a:ext>
            </a:extLst>
          </p:cNvPr>
          <p:cNvSpPr txBox="1">
            <a:spLocks/>
          </p:cNvSpPr>
          <p:nvPr/>
        </p:nvSpPr>
        <p:spPr>
          <a:xfrm>
            <a:off x="6096000" y="517525"/>
            <a:ext cx="5410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cs typeface="Gill Sans" charset="0"/>
              </a:rPr>
              <a:t>Symbolic Graph Generation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 charset="0"/>
              <a:cs typeface="Gill Sans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D73404-3BB7-EB4B-B7F1-700024467358}"/>
              </a:ext>
            </a:extLst>
          </p:cNvPr>
          <p:cNvSpPr txBox="1">
            <a:spLocks/>
          </p:cNvSpPr>
          <p:nvPr/>
        </p:nvSpPr>
        <p:spPr>
          <a:xfrm>
            <a:off x="6096000" y="1978025"/>
            <a:ext cx="54102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cs typeface="Gill Sans" charset="0"/>
              </a:rPr>
              <a:t>Traverse abstract syntax tree to generate corresponding graph elements for each node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cs typeface="Gill Sans" charset="0"/>
              </a:rPr>
              <a:t>Further optimized based on the generated graph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 charset="0"/>
                <a:cs typeface="Gill Sans" charset="0"/>
              </a:rPr>
              <a:t>Save to graph cache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64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0F27-1038-8A45-857E-1E13331BF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Rare Case: Assumption Failure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DD7D1-DD16-9C42-B594-07C603406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JANUS implemented a </a:t>
            </a:r>
            <a:r>
              <a:rPr lang="en-US" dirty="0" err="1"/>
              <a:t>AssertOp</a:t>
            </a:r>
            <a:r>
              <a:rPr lang="en-US" dirty="0"/>
              <a:t> in TensorFlow</a:t>
            </a:r>
          </a:p>
          <a:p>
            <a:r>
              <a:rPr lang="en-US" dirty="0"/>
              <a:t>Invalid Type Information can be validated before executed the program and thus will fall back to imperatively execution</a:t>
            </a:r>
          </a:p>
          <a:p>
            <a:r>
              <a:rPr lang="en-US" dirty="0"/>
              <a:t>Invalid Runtime assumption can be checked by deferring state update until the end of computation and gracefully stop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CF1CF-D1D3-EC41-9F35-7B71D45A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902A7-B276-E842-B2F3-E9351AC36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CBE400-F09C-0C4F-855B-601B4604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52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3200" b="1" dirty="0"/>
              <a:t>TVM: An Automated End-to-End Optimizing Compiler for Deep Learning</a:t>
            </a:r>
            <a:endParaRPr sz="3200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 dirty="0"/>
              <a:t>A </a:t>
            </a:r>
            <a:r>
              <a:rPr lang="en" dirty="0">
                <a:solidFill>
                  <a:srgbClr val="0070C0"/>
                </a:solidFill>
              </a:rPr>
              <a:t>compiler</a:t>
            </a:r>
            <a:r>
              <a:rPr lang="en" dirty="0"/>
              <a:t> that exposes </a:t>
            </a:r>
            <a:r>
              <a:rPr lang="en" dirty="0">
                <a:solidFill>
                  <a:srgbClr val="0070C0"/>
                </a:solidFill>
              </a:rPr>
              <a:t>graph-level and operator-level optimizations </a:t>
            </a:r>
            <a:r>
              <a:rPr lang="en" dirty="0"/>
              <a:t>to provide performance portability to deep learning workloads across diverse hardware back-ends.</a:t>
            </a:r>
            <a:endParaRPr dirty="0"/>
          </a:p>
          <a:p>
            <a:pPr>
              <a:spcBef>
                <a:spcPts val="2133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Specific to </a:t>
            </a:r>
            <a:r>
              <a:rPr lang="en" dirty="0">
                <a:solidFill>
                  <a:srgbClr val="0070C0"/>
                </a:solidFill>
              </a:rPr>
              <a:t>deep learning </a:t>
            </a:r>
            <a:r>
              <a:rPr lang="en" dirty="0">
                <a:solidFill>
                  <a:schemeClr val="dk1"/>
                </a:solidFill>
              </a:rPr>
              <a:t>problems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high-level operator fusion,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mapping to arbitrary hardware primitives, and</a:t>
            </a:r>
            <a:endParaRPr dirty="0">
              <a:solidFill>
                <a:schemeClr val="dk1"/>
              </a:solidFill>
            </a:endParaRPr>
          </a:p>
          <a:p>
            <a:pPr lvl="1" indent="-457189"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" dirty="0">
                <a:solidFill>
                  <a:schemeClr val="dk1"/>
                </a:solidFill>
              </a:rPr>
              <a:t>memory latency hiding.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</a:pPr>
            <a:r>
              <a:rPr lang="en" dirty="0">
                <a:solidFill>
                  <a:srgbClr val="0070C0"/>
                </a:solidFill>
              </a:rPr>
              <a:t>Automates optimization</a:t>
            </a:r>
            <a:r>
              <a:rPr lang="en" dirty="0">
                <a:solidFill>
                  <a:schemeClr val="dk1"/>
                </a:solidFill>
              </a:rPr>
              <a:t> of low-level programs to hardware characteristics</a:t>
            </a: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F48D8-4102-43E8-8E7E-1825763D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F9A61-0E4C-4DEE-8A9B-302C731B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2CA79-BA2E-4419-AA5F-C5FA42EE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EB9E-E345-AC40-830E-654E6A2E4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Graph Generation -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5D111-9EA2-0149-AF9E-45223D616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47367" cy="4351338"/>
          </a:xfrm>
        </p:spPr>
        <p:txBody>
          <a:bodyPr/>
          <a:lstStyle/>
          <a:p>
            <a:r>
              <a:rPr lang="en-US" dirty="0"/>
              <a:t>Constants</a:t>
            </a:r>
            <a:r>
              <a:rPr lang="zh-CN" altLang="en-US" dirty="0"/>
              <a:t> </a:t>
            </a:r>
            <a:r>
              <a:rPr lang="en-US" dirty="0"/>
              <a:t>→</a:t>
            </a:r>
            <a:r>
              <a:rPr lang="zh-CN" altLang="en-US" dirty="0"/>
              <a:t> </a:t>
            </a:r>
            <a:r>
              <a:rPr lang="en-US" altLang="zh-CN" dirty="0" err="1"/>
              <a:t>ConstantOp</a:t>
            </a:r>
            <a:r>
              <a:rPr lang="en-US" dirty="0"/>
              <a:t> </a:t>
            </a:r>
          </a:p>
          <a:p>
            <a:r>
              <a:rPr lang="en-US" dirty="0"/>
              <a:t>+, ** → </a:t>
            </a:r>
            <a:r>
              <a:rPr lang="en-US" dirty="0" err="1"/>
              <a:t>AddOp</a:t>
            </a:r>
            <a:r>
              <a:rPr lang="en-US" dirty="0"/>
              <a:t>, </a:t>
            </a:r>
            <a:r>
              <a:rPr lang="en-US" dirty="0" err="1"/>
              <a:t>PowOp</a:t>
            </a:r>
            <a:endParaRPr lang="en-US" dirty="0"/>
          </a:p>
          <a:p>
            <a:r>
              <a:rPr lang="en-US" dirty="0"/>
              <a:t>Assignment and retrieval from same variable → connections between operations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4E4E1-DA68-4B45-8BF7-C5CB6983F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F34DA-9369-6E46-A017-7A06BA82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EBC19-A342-6B45-BF4F-744A8E87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F7313E-06D0-C240-AB40-6FF0828FF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59693"/>
            <a:ext cx="56896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1071A-82AA-B54E-B29D-5134C37B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3268663"/>
            <a:ext cx="5969000" cy="290830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8339AD02-603E-444F-ADF7-E88036FD94CC}"/>
              </a:ext>
            </a:extLst>
          </p:cNvPr>
          <p:cNvSpPr/>
          <p:nvPr/>
        </p:nvSpPr>
        <p:spPr>
          <a:xfrm>
            <a:off x="8940800" y="2731293"/>
            <a:ext cx="330200" cy="537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7915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C7EF-8912-E945-8D04-806CEBEC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Graph Generation – Dynamic Control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8B0C4-0452-7847-9A85-403937CD2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Basic Rule:</a:t>
            </a:r>
          </a:p>
          <a:p>
            <a:pPr lvl="1"/>
            <a:r>
              <a:rPr lang="en-US" dirty="0"/>
              <a:t>If → </a:t>
            </a:r>
            <a:r>
              <a:rPr lang="en-US" dirty="0" err="1"/>
              <a:t>SwitchOp</a:t>
            </a:r>
            <a:r>
              <a:rPr lang="en-US" dirty="0"/>
              <a:t> &amp; </a:t>
            </a:r>
            <a:r>
              <a:rPr lang="en-US" dirty="0" err="1"/>
              <a:t>MergeOp</a:t>
            </a:r>
            <a:endParaRPr lang="en-US" dirty="0"/>
          </a:p>
          <a:p>
            <a:pPr lvl="1"/>
            <a:r>
              <a:rPr lang="en-US" dirty="0"/>
              <a:t>Loop → </a:t>
            </a:r>
            <a:r>
              <a:rPr lang="en-US" dirty="0" err="1"/>
              <a:t>NextIterationOp</a:t>
            </a:r>
            <a:endParaRPr lang="en-US" dirty="0"/>
          </a:p>
          <a:p>
            <a:pPr lvl="1"/>
            <a:r>
              <a:rPr lang="en-US" dirty="0"/>
              <a:t>Function Call → Invoke Op</a:t>
            </a:r>
          </a:p>
          <a:p>
            <a:r>
              <a:rPr lang="en-US" dirty="0"/>
              <a:t>Speculative Rule:</a:t>
            </a:r>
          </a:p>
          <a:p>
            <a:pPr lvl="1"/>
            <a:r>
              <a:rPr lang="en-US" dirty="0"/>
              <a:t>If only single path of a control flow operation getting invoked, presume the single path as always true</a:t>
            </a:r>
          </a:p>
          <a:p>
            <a:pPr lvl="1"/>
            <a:r>
              <a:rPr lang="en-US" dirty="0"/>
              <a:t>If fixed number of iteration, presume the loop as fixed length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917BF-23F1-4A49-ACA7-D182EEA49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71907-2119-924F-AA9C-CE27E4B8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D88D7-7646-654D-81FA-6A04943A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566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7E69-EE15-454F-A374-01D8F339A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Graph Generation – Dynamic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88799-ECE3-BF4C-800D-B221F7E3A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Rule:</a:t>
            </a:r>
          </a:p>
          <a:p>
            <a:pPr lvl="1"/>
            <a:r>
              <a:rPr lang="en-US" dirty="0"/>
              <a:t>Converts numeric values into corresponding tensor</a:t>
            </a:r>
          </a:p>
          <a:p>
            <a:pPr lvl="1"/>
            <a:r>
              <a:rPr lang="en-US" dirty="0"/>
              <a:t>Converts non-numeric values into integer type tensors holding the pointer</a:t>
            </a:r>
          </a:p>
          <a:p>
            <a:pPr lvl="1"/>
            <a:r>
              <a:rPr lang="en-US" dirty="0"/>
              <a:t>Infer the others’ type from expressions</a:t>
            </a:r>
          </a:p>
          <a:p>
            <a:r>
              <a:rPr lang="en-US" dirty="0"/>
              <a:t>Speculative:</a:t>
            </a:r>
          </a:p>
          <a:p>
            <a:pPr lvl="1"/>
            <a:r>
              <a:rPr lang="en-US" dirty="0"/>
              <a:t>If a variable contains fixed value, presume to be constant</a:t>
            </a:r>
          </a:p>
          <a:p>
            <a:pPr lvl="1"/>
            <a:r>
              <a:rPr lang="en-US" dirty="0"/>
              <a:t>If a variable’s shape is fixed, presume the corresponding shape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DF17F-6F86-7941-9FA8-7A4BB5CC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5DC63-E602-8740-998C-5349354A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8F23D-1788-9B46-890D-CB5F0F66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188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0C80-A85D-BE47-A60E-F96605BD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Graph Generation – Impure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A6276-7E17-B14A-A49E-EB943AA79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Deferred State Update</a:t>
            </a:r>
          </a:p>
          <a:p>
            <a:pPr lvl="1"/>
            <a:r>
              <a:rPr lang="en-US" dirty="0"/>
              <a:t>Create local variable and updates only local variable during symbolic graph execution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82F53-01EC-1240-AE15-09BD93E6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1028E-3C55-4840-938D-522F0E567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2CEA2-9818-6747-AAB6-D0B7F31C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709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080D-F8EE-C345-9997-27B6090EF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3BB12-6F21-8343-AC63-466F26F0E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7679" cy="4351338"/>
          </a:xfrm>
        </p:spPr>
        <p:txBody>
          <a:bodyPr/>
          <a:lstStyle/>
          <a:p>
            <a:r>
              <a:rPr lang="en-US" dirty="0"/>
              <a:t>Evaluate JANUS with different types of deep learning structures with various dynamic features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509CC-451F-5649-BB02-640C9E7A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AF492-E81B-294F-B91E-42E912E3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99E4-052D-344A-9881-369ACF73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AAC13A-FB7A-3449-A69A-3E0BDC691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184" y="3090367"/>
            <a:ext cx="54483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57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04BB-D04B-504C-82AA-84A743FD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343D8-BAE0-E54F-95BD-4EA5ECE6B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1274" cy="4351338"/>
          </a:xfrm>
        </p:spPr>
        <p:txBody>
          <a:bodyPr/>
          <a:lstStyle/>
          <a:p>
            <a:r>
              <a:rPr lang="en-US" dirty="0"/>
              <a:t>JANUS has almost same convergence rule as TensorFlow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4596-663C-F946-BB8C-614554EC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5DDD2-53C8-3147-91EC-082759937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BC81-E5BA-BA4B-BCE5-FFBDDE6F6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6AA532-B1DF-2E46-9BC7-20BF47FD1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590550"/>
            <a:ext cx="5562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68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C518-0BD9-714E-87D7-8B6F0050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3C6B-79E0-C445-991F-5BFBC835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395" y="3766081"/>
            <a:ext cx="5373665" cy="2410881"/>
          </a:xfrm>
        </p:spPr>
        <p:txBody>
          <a:bodyPr>
            <a:normAutofit/>
          </a:bodyPr>
          <a:lstStyle/>
          <a:p>
            <a:r>
              <a:rPr lang="en-US" dirty="0"/>
              <a:t>It improves throughput because with computation heavy model, Python interpreter will have more severe overhead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A4EB-D700-1344-8810-7BDFB1ED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1D96A-3741-EC42-9222-6ABC6E48A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4DEA7-C3C1-5D4B-AEEA-9A7806BC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858E7-20D8-BA44-8DFB-AB55BDB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24" y="1473391"/>
            <a:ext cx="9026152" cy="2113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B40698-DC98-394A-A45E-53D6A6864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52" y="3766082"/>
            <a:ext cx="4927948" cy="25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95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C518-0BD9-714E-87D7-8B6F00508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Throughput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C3C6B-79E0-C445-991F-5BFBC8355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395" y="3766081"/>
            <a:ext cx="5373665" cy="24108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improvement on CNN is smaller than RNN and Recursive Neural Networks?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A4EB-D700-1344-8810-7BDFB1EDD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1D96A-3741-EC42-9222-6ABC6E48A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4DEA7-C3C1-5D4B-AEEA-9A7806BC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8858E7-20D8-BA44-8DFB-AB55BDB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24" y="1473391"/>
            <a:ext cx="9026152" cy="2113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B40698-DC98-394A-A45E-53D6A6864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852" y="3766082"/>
            <a:ext cx="4927948" cy="25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20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77E2D-8C60-6942-A2A4-66D00A4E2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F3FC-6FB9-D549-BEB0-C74D8638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JANUS cannot convert all python features into symbolic graph</a:t>
            </a:r>
          </a:p>
          <a:p>
            <a:r>
              <a:rPr lang="en-US" dirty="0"/>
              <a:t>JANUS </a:t>
            </a:r>
            <a:r>
              <a:rPr lang="en-US"/>
              <a:t>prohibits external </a:t>
            </a:r>
            <a:r>
              <a:rPr lang="en-US" dirty="0"/>
              <a:t>function modification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915FA-D877-5E48-99FC-08915B18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F7131-46D3-2644-B415-63F9A937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140DD-CC72-3042-85D0-6EA0C1FC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57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734D-21A2-D54A-9666-217A48337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Reexamine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C7AA8-F1D9-B341-9977-399494A2E3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paper is based on the assumption: In terms of efficiency, static symbolic graph is better than imperative execution, because of lots of graph optimization.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DCEB2-AA09-6B47-A97E-A34852EC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6D3A3-091C-5A44-967E-898C9AADDEA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649BC-845C-0B46-B858-6799F0F86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t>EECS 598 – W19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C91B4-A224-9A4E-9878-55AF30D41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EF9975-6C58-5C4C-8961-54FFA2646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Light" charset="0"/>
                <a:cs typeface="Gill Sans Light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97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Solution: TVM stack</a:t>
            </a:r>
            <a:endParaRPr dirty="0"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r="41445"/>
          <a:stretch/>
        </p:blipFill>
        <p:spPr>
          <a:xfrm>
            <a:off x="1778198" y="1193594"/>
            <a:ext cx="5172381" cy="48908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85061-79A2-480A-9386-4408E92E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1C504A-8296-4DAF-A1EE-951AC194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B0EBEB-93A3-4CC7-B627-ECCD06A8C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</a:t>
            </a:fld>
            <a:endParaRPr lang="en-US"/>
          </a:p>
        </p:txBody>
      </p:sp>
      <p:pic>
        <p:nvPicPr>
          <p:cNvPr id="8" name="Google Shape;87;p18">
            <a:extLst>
              <a:ext uri="{FF2B5EF4-FFF2-40B4-BE49-F238E27FC236}">
                <a16:creationId xmlns:a16="http://schemas.microsoft.com/office/drawing/2014/main" id="{9FAA1F13-7F77-455C-9432-A883FE39D31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641" y="1031546"/>
            <a:ext cx="4306987" cy="69673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89;p18">
            <a:extLst>
              <a:ext uri="{FF2B5EF4-FFF2-40B4-BE49-F238E27FC236}">
                <a16:creationId xmlns:a16="http://schemas.microsoft.com/office/drawing/2014/main" id="{41471E28-FEA9-42DA-9D36-01CCC3D0A1D6}"/>
              </a:ext>
            </a:extLst>
          </p:cNvPr>
          <p:cNvSpPr/>
          <p:nvPr/>
        </p:nvSpPr>
        <p:spPr>
          <a:xfrm>
            <a:off x="9009871" y="1786221"/>
            <a:ext cx="326264" cy="30850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FCBE73-6E2B-4D3B-A5F4-7010BD33255B}"/>
              </a:ext>
            </a:extLst>
          </p:cNvPr>
          <p:cNvSpPr/>
          <p:nvPr/>
        </p:nvSpPr>
        <p:spPr>
          <a:xfrm flipH="1">
            <a:off x="96886" y="3127866"/>
            <a:ext cx="1925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solidFill>
                  <a:srgbClr val="0070C0"/>
                </a:solidFill>
              </a:rPr>
              <a:t>Deploy </a:t>
            </a:r>
            <a:r>
              <a:rPr lang="en-US" sz="2400" dirty="0">
                <a:solidFill>
                  <a:srgbClr val="0070C0"/>
                </a:solidFill>
              </a:rPr>
              <a:t>deep learning</a:t>
            </a:r>
            <a:r>
              <a:rPr lang="en" sz="2400" dirty="0">
                <a:solidFill>
                  <a:srgbClr val="0070C0"/>
                </a:solidFill>
              </a:rPr>
              <a:t> everywhere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1" name="Google Shape;209;p36">
            <a:extLst>
              <a:ext uri="{FF2B5EF4-FFF2-40B4-BE49-F238E27FC236}">
                <a16:creationId xmlns:a16="http://schemas.microsoft.com/office/drawing/2014/main" id="{1C3CC5A2-8F0E-4B8F-8D54-8887382DBB6D}"/>
              </a:ext>
            </a:extLst>
          </p:cNvPr>
          <p:cNvSpPr txBox="1"/>
          <p:nvPr/>
        </p:nvSpPr>
        <p:spPr>
          <a:xfrm>
            <a:off x="1662277" y="5980806"/>
            <a:ext cx="1840400" cy="4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>
                <a:solidFill>
                  <a:schemeClr val="dk1"/>
                </a:solidFill>
              </a:rPr>
              <a:t>(Source: tvm.ai)</a:t>
            </a:r>
            <a:endParaRPr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FF1DBD-8BE5-4892-B3DD-05941ABB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352" y="2136963"/>
            <a:ext cx="3007448" cy="3939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625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Computational graph optimization</a:t>
            </a:r>
            <a:endParaRPr dirty="0"/>
          </a:p>
        </p:txBody>
      </p:sp>
      <p:sp>
        <p:nvSpPr>
          <p:cNvPr id="103" name="Google Shape;103;p20"/>
          <p:cNvSpPr txBox="1">
            <a:spLocks noGrp="1"/>
          </p:cNvSpPr>
          <p:nvPr>
            <p:ph idx="1"/>
          </p:nvPr>
        </p:nvSpPr>
        <p:spPr>
          <a:xfrm>
            <a:off x="838200" y="1446415"/>
            <a:ext cx="10515600" cy="17085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TVM takes advantages of:</a:t>
            </a:r>
            <a:endParaRPr dirty="0"/>
          </a:p>
          <a:p>
            <a:pPr indent="-440256">
              <a:spcBef>
                <a:spcPts val="2133"/>
              </a:spcBef>
              <a:buSzPts val="1600"/>
              <a:buChar char="-"/>
            </a:pPr>
            <a:r>
              <a:rPr lang="en" sz="2133" dirty="0"/>
              <a:t>Properties of computational graph: can be transformed to functionally equivalent graphs</a:t>
            </a:r>
            <a:endParaRPr sz="2133" dirty="0"/>
          </a:p>
          <a:p>
            <a:pPr indent="-440256">
              <a:buSzPts val="1600"/>
              <a:buChar char="-"/>
            </a:pPr>
            <a:r>
              <a:rPr lang="en" sz="2133" dirty="0"/>
              <a:t>Input shape specificity of DL accelerators</a:t>
            </a:r>
            <a:endParaRPr sz="2133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24DB9A-C476-42C3-870C-3549886FA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774E2-9C60-40F2-B9ED-EF8DF316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988C2-1F44-4FC5-9C6E-D79DB8FC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https://camo.githubusercontent.com/5ff2523da838776ca34110e498b9f37fa9a9e19d/68747470733a2f2f692e696d6775722e636f6d2f6d6c4e686f44542e706e67">
            <a:extLst>
              <a:ext uri="{FF2B5EF4-FFF2-40B4-BE49-F238E27FC236}">
                <a16:creationId xmlns:a16="http://schemas.microsoft.com/office/drawing/2014/main" id="{17B9B1F2-3073-42DC-AB5D-F88CFD2F2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186" y="2826165"/>
            <a:ext cx="424815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2F65AA-80F8-471D-8FEA-2F95A5599886}"/>
              </a:ext>
            </a:extLst>
          </p:cNvPr>
          <p:cNvSpPr/>
          <p:nvPr/>
        </p:nvSpPr>
        <p:spPr>
          <a:xfrm>
            <a:off x="892701" y="3154983"/>
            <a:ext cx="6410388" cy="3131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2133"/>
              </a:spcBef>
            </a:pPr>
            <a:r>
              <a:rPr lang="en-US" sz="2000" dirty="0"/>
              <a:t>Optimization strategy</a:t>
            </a:r>
          </a:p>
          <a:p>
            <a:pPr marL="342900" indent="-342900">
              <a:spcBef>
                <a:spcPts val="2133"/>
              </a:spcBef>
              <a:buSzPts val="16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1155CC"/>
                </a:solidFill>
              </a:rPr>
              <a:t>Operator fusion:</a:t>
            </a:r>
            <a:r>
              <a:rPr lang="en-US" sz="2000" dirty="0"/>
              <a:t> fuses multiple small operations together</a:t>
            </a:r>
          </a:p>
          <a:p>
            <a:pPr marL="342900" indent="-342900">
              <a:buSzPts val="16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1155CC"/>
                </a:solidFill>
              </a:rPr>
              <a:t>Constant-folding</a:t>
            </a:r>
            <a:r>
              <a:rPr lang="en-US" sz="2000" dirty="0"/>
              <a:t>: pre-computes graph parts that can be determined statically,</a:t>
            </a:r>
          </a:p>
          <a:p>
            <a:pPr marL="342900" indent="-342900">
              <a:buSzPts val="16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1155CC"/>
                </a:solidFill>
              </a:rPr>
              <a:t>Static memory planning pass</a:t>
            </a:r>
            <a:r>
              <a:rPr lang="en-US" sz="2000" dirty="0"/>
              <a:t>: pre-allocates memory to hold each intermediate tensor</a:t>
            </a:r>
          </a:p>
          <a:p>
            <a:pPr marL="342900" indent="-342900">
              <a:buSzPts val="16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1155CC"/>
                </a:solidFill>
              </a:rPr>
              <a:t>Data layout transformations</a:t>
            </a:r>
            <a:r>
              <a:rPr lang="en-US" sz="2000" dirty="0"/>
              <a:t>: transform internal data layouts into back-end-friendly forms.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A02A3-346A-49DB-8F0A-9BFB6879BC7B}"/>
              </a:ext>
            </a:extLst>
          </p:cNvPr>
          <p:cNvSpPr/>
          <p:nvPr/>
        </p:nvSpPr>
        <p:spPr>
          <a:xfrm>
            <a:off x="7967592" y="6042990"/>
            <a:ext cx="3167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(Source: github.com/andersy005/</a:t>
            </a:r>
            <a:r>
              <a:rPr lang="en-US" sz="1200" dirty="0" err="1"/>
              <a:t>tvm</a:t>
            </a:r>
            <a:r>
              <a:rPr lang="en-US" sz="1200" dirty="0"/>
              <a:t>-in-action)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Operator fusion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Combines multiple operators into a single kernel without saving the intermediate results in memory to </a:t>
            </a:r>
            <a:r>
              <a:rPr lang="en" i="1">
                <a:solidFill>
                  <a:srgbClr val="1155CC"/>
                </a:solidFill>
              </a:rPr>
              <a:t>reduce execution time</a:t>
            </a:r>
            <a:r>
              <a:rPr lang="en"/>
              <a:t>.</a:t>
            </a:r>
            <a:endParaRPr/>
          </a:p>
          <a:p>
            <a:pPr marL="0" indent="0">
              <a:spcBef>
                <a:spcPts val="2133"/>
              </a:spcBef>
              <a:buNone/>
            </a:pPr>
            <a:r>
              <a:rPr lang="en"/>
              <a:t>Four categories of graph operators: </a:t>
            </a:r>
            <a:endParaRPr/>
          </a:p>
          <a:p>
            <a:pPr indent="-423323">
              <a:spcBef>
                <a:spcPts val="2133"/>
              </a:spcBef>
              <a:buSzPts val="1400"/>
              <a:buAutoNum type="arabicPeriod"/>
            </a:pPr>
            <a:r>
              <a:rPr lang="en" sz="1867"/>
              <a:t>injective (one-to-one map, e.g., add) → can be fused to one</a:t>
            </a:r>
            <a:endParaRPr sz="1867"/>
          </a:p>
          <a:p>
            <a:pPr indent="-423323">
              <a:buSzPts val="1400"/>
              <a:buAutoNum type="arabicPeriod"/>
            </a:pPr>
            <a:r>
              <a:rPr lang="en" sz="1867"/>
              <a:t>reduction (e.g., sum), → fused with injective operators</a:t>
            </a:r>
            <a:endParaRPr sz="1867"/>
          </a:p>
          <a:p>
            <a:pPr indent="-423323">
              <a:buSzPts val="1400"/>
              <a:buAutoNum type="arabicPeriod"/>
            </a:pPr>
            <a:r>
              <a:rPr lang="en" sz="1867"/>
              <a:t>complex-out-fusable (can fuse element-wise map to output, e.g., conv2d), and </a:t>
            </a:r>
            <a:endParaRPr sz="1867"/>
          </a:p>
          <a:p>
            <a:pPr indent="-423323">
              <a:buSzPts val="1400"/>
              <a:buAutoNum type="arabicPeriod"/>
            </a:pPr>
            <a:r>
              <a:rPr lang="en" sz="1867"/>
              <a:t>opaque (cannot be fused, e.g., sort). </a:t>
            </a:r>
            <a:endParaRPr sz="1867"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Clr>
                <a:schemeClr val="dk1"/>
              </a:buClr>
              <a:buSzPts val="1100"/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21A716-FF1C-405B-8C8E-32CF2DF79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BBFB-D83A-4DC6-96F3-CAE32CAD3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AD179-FC3A-4874-866B-22BCC470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Operator fusion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784" y="1587367"/>
            <a:ext cx="8157832" cy="46275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DF191-E73F-46AB-8D34-982B9744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F7C98-29D9-4C1D-B841-9B30CB1C2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67E9A-5A7D-46FF-87E7-0C6256A6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Data layout transformation</a:t>
            </a:r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idx="1"/>
          </p:nvPr>
        </p:nvSpPr>
        <p:spPr>
          <a:xfrm>
            <a:off x="838200" y="1446415"/>
            <a:ext cx="10515600" cy="22185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Converts a computational graph into one that can use better internal data layouts for execution on the target hardware.</a:t>
            </a:r>
            <a:endParaRPr dirty="0"/>
          </a:p>
          <a:p>
            <a:pPr>
              <a:spcBef>
                <a:spcPts val="2133"/>
              </a:spcBef>
              <a:buChar char="-"/>
            </a:pPr>
            <a:r>
              <a:rPr lang="en" dirty="0"/>
              <a:t>Specify prefered data layout dictated by memory hierarchy</a:t>
            </a:r>
            <a:endParaRPr dirty="0"/>
          </a:p>
          <a:p>
            <a:pPr>
              <a:buChar char="-"/>
            </a:pPr>
            <a:r>
              <a:rPr lang="en" dirty="0"/>
              <a:t>Transform data layout to match </a:t>
            </a:r>
            <a:r>
              <a:rPr lang="en-US" dirty="0"/>
              <a:t>hardware</a:t>
            </a:r>
            <a:endParaRPr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8BA284-3A7F-4EB4-B5F3-30B600CD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2/18/2019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A01AE-4006-4B8A-9842-4E6D1CEB7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598 - W19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28C7-ED6E-4FD4-9B81-97391E22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9</a:t>
            </a:fld>
            <a:endParaRPr lang="en-US"/>
          </a:p>
        </p:txBody>
      </p:sp>
      <p:pic>
        <p:nvPicPr>
          <p:cNvPr id="2050" name="Picture 2" descr="https://camo.githubusercontent.com/e1e12474459f29ed5efd83d75761698f00d2aae8/68747470733a2f2f692e696d6775722e636f6d2f304a35517847732e706e67">
            <a:extLst>
              <a:ext uri="{FF2B5EF4-FFF2-40B4-BE49-F238E27FC236}">
                <a16:creationId xmlns:a16="http://schemas.microsoft.com/office/drawing/2014/main" id="{9D70402F-2281-4594-BF18-870878E25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799" y="3664938"/>
            <a:ext cx="5066669" cy="231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3D4BD90-BC7E-4844-B794-E1D504104653}"/>
              </a:ext>
            </a:extLst>
          </p:cNvPr>
          <p:cNvSpPr/>
          <p:nvPr/>
        </p:nvSpPr>
        <p:spPr>
          <a:xfrm>
            <a:off x="3928799" y="5905492"/>
            <a:ext cx="3167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(Source: github.com/andersy005/</a:t>
            </a:r>
            <a:r>
              <a:rPr lang="en-US" sz="1200" dirty="0" err="1"/>
              <a:t>tvm</a:t>
            </a:r>
            <a:r>
              <a:rPr lang="en-US" sz="1200" dirty="0"/>
              <a:t>-in-action)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</TotalTime>
  <Words>2376</Words>
  <Application>Microsoft Macintosh PowerPoint</Application>
  <PresentationFormat>Widescreen</PresentationFormat>
  <Paragraphs>392</Paragraphs>
  <Slides>49</Slides>
  <Notes>31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Gill Sans</vt:lpstr>
      <vt:lpstr>Gill Sans Light</vt:lpstr>
      <vt:lpstr>NimbusRomNo9L-Regu</vt:lpstr>
      <vt:lpstr>NimbusRomNo9L-ReguItal</vt:lpstr>
      <vt:lpstr>Wingdings</vt:lpstr>
      <vt:lpstr>Office Theme</vt:lpstr>
      <vt:lpstr>1_Office Theme</vt:lpstr>
      <vt:lpstr>TVM: An Automated End-to-End Optimizing Compiler for Deep Learning </vt:lpstr>
      <vt:lpstr>Challenges for efficient deep learning code</vt:lpstr>
      <vt:lpstr>Huge gap between models and hardware</vt:lpstr>
      <vt:lpstr>TVM: An Automated End-to-End Optimizing Compiler for Deep Learning</vt:lpstr>
      <vt:lpstr>Solution: TVM stack</vt:lpstr>
      <vt:lpstr>Computational graph optimization</vt:lpstr>
      <vt:lpstr>Operator fusion</vt:lpstr>
      <vt:lpstr>Operator fusion</vt:lpstr>
      <vt:lpstr>Data layout transformation</vt:lpstr>
      <vt:lpstr>Generating tensor operations</vt:lpstr>
      <vt:lpstr>Nested Parallelism with Cooperation </vt:lpstr>
      <vt:lpstr>Tensorization</vt:lpstr>
      <vt:lpstr>Explicit Memory Latency Hiding</vt:lpstr>
      <vt:lpstr>Explicit Memory Latency Hiding</vt:lpstr>
      <vt:lpstr>Hardware-aware search space</vt:lpstr>
      <vt:lpstr>Automating Optimization</vt:lpstr>
      <vt:lpstr>Schedule Space Specification</vt:lpstr>
      <vt:lpstr>ML-Based Cost Model</vt:lpstr>
      <vt:lpstr>ML-Based Cost Model</vt:lpstr>
      <vt:lpstr>Evaluation: Server-Class GPU</vt:lpstr>
      <vt:lpstr>Evaluation: Embedded CPU</vt:lpstr>
      <vt:lpstr>Evaluation: Embedded GPU</vt:lpstr>
      <vt:lpstr>Evaluation: FPGA Accelerator Evaluation</vt:lpstr>
      <vt:lpstr>Thank you</vt:lpstr>
      <vt:lpstr>TVM execution steps</vt:lpstr>
      <vt:lpstr>Other deep learning systems</vt:lpstr>
      <vt:lpstr>Limitations of graph optimization</vt:lpstr>
      <vt:lpstr>Tensor Expression and Schedule Space </vt:lpstr>
      <vt:lpstr>Explicit Memory Latency Hiding</vt:lpstr>
      <vt:lpstr>Distributed device pool and RPC</vt:lpstr>
      <vt:lpstr>JANUS: Fast and Flexible Deep Learning via Symbolic Graph Execution of Imperative Programs </vt:lpstr>
      <vt:lpstr>Current Deep Learning Frameworks</vt:lpstr>
      <vt:lpstr>Current Deep Learning Frameworks</vt:lpstr>
      <vt:lpstr>Goals</vt:lpstr>
      <vt:lpstr>Challenges</vt:lpstr>
      <vt:lpstr>Speculative Graph Generation</vt:lpstr>
      <vt:lpstr>JANUS: System Design</vt:lpstr>
      <vt:lpstr>Runtime Profiling</vt:lpstr>
      <vt:lpstr>Rare Case: Assumption Failure</vt:lpstr>
      <vt:lpstr>Symbolic Graph Generation - Basic</vt:lpstr>
      <vt:lpstr>Symbolic Graph Generation – Dynamic Control Flow</vt:lpstr>
      <vt:lpstr>Symbolic Graph Generation – Dynamic Types</vt:lpstr>
      <vt:lpstr>Symbolic Graph Generation – Impure Functions</vt:lpstr>
      <vt:lpstr>Evaluation</vt:lpstr>
      <vt:lpstr>Evaluation </vt:lpstr>
      <vt:lpstr>Throughput</vt:lpstr>
      <vt:lpstr>Discussion: Throughput</vt:lpstr>
      <vt:lpstr>Limitation</vt:lpstr>
      <vt:lpstr>Discussion: Reexamine Assumption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Zerihun Bekele</dc:creator>
  <cp:lastModifiedBy>Microsoft Office User</cp:lastModifiedBy>
  <cp:revision>43</cp:revision>
  <dcterms:created xsi:type="dcterms:W3CDTF">2015-12-27T15:42:19Z</dcterms:created>
  <dcterms:modified xsi:type="dcterms:W3CDTF">2019-02-19T15:34:03Z</dcterms:modified>
</cp:coreProperties>
</file>